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1" r:id="rId4"/>
  </p:sldMasterIdLst>
  <p:notesMasterIdLst>
    <p:notesMasterId r:id="rId45"/>
  </p:notesMasterIdLst>
  <p:sldIdLst>
    <p:sldId id="269" r:id="rId5"/>
    <p:sldId id="268" r:id="rId6"/>
    <p:sldId id="270" r:id="rId7"/>
    <p:sldId id="271" r:id="rId8"/>
    <p:sldId id="272" r:id="rId9"/>
    <p:sldId id="273" r:id="rId10"/>
    <p:sldId id="274" r:id="rId11"/>
    <p:sldId id="264" r:id="rId12"/>
    <p:sldId id="262" r:id="rId13"/>
    <p:sldId id="257" r:id="rId14"/>
    <p:sldId id="263" r:id="rId15"/>
    <p:sldId id="258" r:id="rId16"/>
    <p:sldId id="261" r:id="rId17"/>
    <p:sldId id="256" r:id="rId18"/>
    <p:sldId id="260" r:id="rId19"/>
    <p:sldId id="259" r:id="rId20"/>
    <p:sldId id="275" r:id="rId21"/>
    <p:sldId id="276" r:id="rId22"/>
    <p:sldId id="277" r:id="rId23"/>
    <p:sldId id="278" r:id="rId24"/>
    <p:sldId id="279" r:id="rId25"/>
    <p:sldId id="296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5" r:id="rId37"/>
    <p:sldId id="266" r:id="rId38"/>
    <p:sldId id="267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C8BC8-8ACC-41B6-BCE7-EF142EB4349F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6C20F-2080-4294-B3A4-F7DA1DAB24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667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9A397E5-402B-9815-666B-2BEDB06650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806F7-885B-4103-B996-4406BAD8598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22D179F-109B-9ABB-7DC0-30E09F1D4A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9FA7B65-6594-8C51-16A2-A7CFD6AC35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3451F7D-989F-A012-73CA-E8287F8068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8BAF5-1AB8-4044-8ECF-53D40BAE2E8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6077C6E-7BE7-A4E9-8F0C-203F1B5428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D97DFA6-C8DB-D496-9EAB-1098B3FEC8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A75725-2CB3-0173-E64E-77F22B947E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BD31A5-AA29-4DE1-83B9-6638C7A7041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0312E0D-4430-54E8-03D1-AA611509AF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8DEF8BA-A325-E8BE-8C11-812AB78279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A58B4F-F2DF-9469-AFEC-824ADB0BC2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60F91-8BFA-4237-B390-DAC4E93A1D3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DB67AD6-5876-5D5B-3DE9-1BE414C32E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F51E931-E77E-D005-2C39-C4E5E0CBF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2DC06C6-A87C-5D58-DA3A-B47A7FE0D0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2606C7-92B4-4C81-AEA4-BE2BF67EDF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B89F109-27D7-1AAC-8E26-5052FE9EF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0A5B146-4607-DA04-E254-C5F9752EA1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B1603E-AF6F-A2FB-E14B-2B81B8F007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713A0-B7DB-4F32-811F-5E6444F934A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5E41C4D-DD84-0373-F47A-3F9C4BDC87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23250AE-CE04-8F53-9E89-6D5F82C125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775EBC0-F25F-3032-A632-9256FC5D02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75DA9-4B90-4B0E-B9FE-FD7D3E8278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A67E744-8E8A-9672-00DB-5B35224E9D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21672DA-5CB6-A5FD-EF53-D438E2DC17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FAC53A-6EF5-B47B-B618-F1113AE519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B7C1C-BBA3-4C60-AE18-9C7F9297550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20DE71-5E46-D3BB-EC7A-1D3CE5194A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9336A35-CFD4-7127-258B-9E366C1EB2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19C31C-9D0E-E55D-E832-4EE994978C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FD60AD-E90E-4383-9017-C8C0FEF7716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BF14FFB-D477-87B3-F708-D589C81DD9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F006CCB-ACF4-B53A-EEC8-8ED9CA8F98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E31AF15-4C95-5512-F95C-9C8941A062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1603A-4CED-484F-9489-2BB60D8D75E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E1C0144-4AAC-9DFB-EBDD-27957EAF2A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83B8B30-F722-6B42-52A2-0EE4C5AA49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0859F5E-EDCA-D846-3169-F199C32361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CF10B-181E-4961-A076-FBB24FD4256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BA2640-4738-E2C7-3D7F-665AF3A9B1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77F40C9-7E98-B093-5C33-FDD524B14A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19A005-FFE5-9DF9-E5C6-4781FD56CD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FE5D1-41EB-4F08-BDB2-2C39EF49D89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06910AD-4603-6C58-AFD8-3EB89EC729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77792D1-0F14-76B5-8634-FAD7A6FFA5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B56455B-1C03-67DF-2B75-8D5D1193BE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72A63-90AC-4E1B-828B-5D2E538B6B8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625ACD3-DFD1-2E31-8633-859D538F2F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59CDFE3-6418-5473-3499-BFA53DAC6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910711-DFF1-8D1C-E0C5-3998882ECA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8B371-3D3E-4BC1-9132-205E912BDAC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9E948FD-3CE1-1A52-9DD7-FAB018EB09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724561B-4356-15C9-FC2A-ECACC8F524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B9F9F93-2E1F-BE1C-26EC-ECAA68C6DF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7CA405-21F8-42B1-B50F-4E3E66E2E3A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45B4CB2-D3E0-415F-95FA-AD18EB6D4B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35A615E-A5FC-588B-FE0C-1F3EE47DAC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DD9D3FB-D874-8FD6-2226-36D065C68A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58FF4A-5285-4612-BBFB-02C2FE70F0F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D9AE564-DE19-3DE9-DCCA-B321D98E17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29AC430-2748-86DE-6567-6CBFC46590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3836B8F-6D56-9323-5CE4-A40689DEE4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9C596-8297-4239-AE15-E6AD2161BC9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A6F1A0A-6D43-E649-5EB2-007D20CFBF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5B7634C-5A2B-6C8D-D184-3AA826AB81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448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601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50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21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151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225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532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138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46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3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2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444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9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4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7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6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8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0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8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1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13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947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741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592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95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006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714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09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100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05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816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171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066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571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830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5B1684-FCB2-FBD4-F62B-EE3E9F35C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3161"/>
            <a:ext cx="9143040" cy="2386476"/>
          </a:xfrm>
        </p:spPr>
        <p:txBody>
          <a:bodyPr anchor="b"/>
          <a:lstStyle>
            <a:lvl1pPr algn="ctr">
              <a:defRPr sz="7256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CD23BE-FB0A-FC00-7C26-B081A41F7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794"/>
            <a:ext cx="9143040" cy="1656903"/>
          </a:xfrm>
        </p:spPr>
        <p:txBody>
          <a:bodyPr/>
          <a:lstStyle>
            <a:lvl1pPr marL="0" indent="0" algn="ctr">
              <a:buNone/>
              <a:defRPr sz="2903"/>
            </a:lvl1pPr>
            <a:lvl2pPr marL="552938" indent="0" algn="ctr">
              <a:buNone/>
              <a:defRPr sz="2419"/>
            </a:lvl2pPr>
            <a:lvl3pPr marL="1105875" indent="0" algn="ctr">
              <a:buNone/>
              <a:defRPr sz="2177"/>
            </a:lvl3pPr>
            <a:lvl4pPr marL="1658813" indent="0" algn="ctr">
              <a:buNone/>
              <a:defRPr sz="1935"/>
            </a:lvl4pPr>
            <a:lvl5pPr marL="2211751" indent="0" algn="ctr">
              <a:buNone/>
              <a:defRPr sz="1935"/>
            </a:lvl5pPr>
            <a:lvl6pPr marL="2764688" indent="0" algn="ctr">
              <a:buNone/>
              <a:defRPr sz="1935"/>
            </a:lvl6pPr>
            <a:lvl7pPr marL="3317626" indent="0" algn="ctr">
              <a:buNone/>
              <a:defRPr sz="1935"/>
            </a:lvl7pPr>
            <a:lvl8pPr marL="3870564" indent="0" algn="ctr">
              <a:buNone/>
              <a:defRPr sz="1935"/>
            </a:lvl8pPr>
            <a:lvl9pPr marL="4423501" indent="0" algn="ctr">
              <a:buNone/>
              <a:defRPr sz="1935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AAA266-C3A7-CE06-51D6-1107E3C7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08B1443-48E9-39E4-6557-B869A0BA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0050238-BD73-2D44-723A-2FE8F081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94BEB6-1325-410B-BE70-8A2A8335B6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2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844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F694-604C-D37F-B476-30E10574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51A554-7F38-2D23-329E-0AA012B1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6E0EA9-5D9D-C126-0C04-CAEFBC05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F4D089-3BC7-8C0B-4BF1-76F0BC7F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7FF9DC-352D-28B1-66DF-EE23F5BB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A4F170-7EE7-4785-A6A7-83F673D987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52BA9-4CB5-1CAB-1DAF-7154A0EF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10661"/>
            <a:ext cx="10515839" cy="2851100"/>
          </a:xfrm>
        </p:spPr>
        <p:txBody>
          <a:bodyPr anchor="b"/>
          <a:lstStyle>
            <a:lvl1pPr>
              <a:defRPr sz="7256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771C89-EF53-1438-BD24-4FD4D89C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8640"/>
            <a:ext cx="10515839" cy="1501387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2938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5875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8813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4pPr>
            <a:lvl5pPr marL="2211751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5pPr>
            <a:lvl6pPr marL="2764688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6pPr>
            <a:lvl7pPr marL="3317626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7pPr>
            <a:lvl8pPr marL="3870564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8pPr>
            <a:lvl9pPr marL="4423501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D4135D-74C5-6595-0903-839F4F74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719552-6254-973F-E299-56DF95E8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CDE681-077F-19D2-2889-708E7D7B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CF2C68-256F-4FFE-AF71-9CE8254CE1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4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630479-311F-BF38-54A0-64FF7352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A4F944-7980-EA3E-17C8-127157ECB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5065"/>
            <a:ext cx="5393279" cy="397618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568F1DE-908A-6378-924D-4DF36F0F4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1" y="1605065"/>
            <a:ext cx="5395200" cy="397618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831AB8-37A8-5634-8249-4F69E9B5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2796B0-8CFB-DCB9-752D-43C02172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71EFB6-0685-6CFB-FBE2-F8CB0F22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1D7BA4-331D-4C3F-94B3-FEA5225761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6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216D99-8135-EEE1-8C68-6F5AB119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4788"/>
            <a:ext cx="10515839" cy="1326674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572A44-657F-67B8-193D-F163BBBD2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1861"/>
            <a:ext cx="5159039" cy="823652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2938" indent="0">
              <a:buNone/>
              <a:defRPr sz="2419" b="1"/>
            </a:lvl2pPr>
            <a:lvl3pPr marL="1105875" indent="0">
              <a:buNone/>
              <a:defRPr sz="2177" b="1"/>
            </a:lvl3pPr>
            <a:lvl4pPr marL="1658813" indent="0">
              <a:buNone/>
              <a:defRPr sz="1935" b="1"/>
            </a:lvl4pPr>
            <a:lvl5pPr marL="2211751" indent="0">
              <a:buNone/>
              <a:defRPr sz="1935" b="1"/>
            </a:lvl5pPr>
            <a:lvl6pPr marL="2764688" indent="0">
              <a:buNone/>
              <a:defRPr sz="1935" b="1"/>
            </a:lvl6pPr>
            <a:lvl7pPr marL="3317626" indent="0">
              <a:buNone/>
              <a:defRPr sz="1935" b="1"/>
            </a:lvl7pPr>
            <a:lvl8pPr marL="3870564" indent="0">
              <a:buNone/>
              <a:defRPr sz="1935" b="1"/>
            </a:lvl8pPr>
            <a:lvl9pPr marL="4423501" indent="0">
              <a:buNone/>
              <a:defRPr sz="1935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9D77F22-824D-A4C6-EFB9-9AD93BB21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5513"/>
            <a:ext cx="5159039" cy="368435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9CC512E-9601-403F-D57D-AEBE6CEE2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1861"/>
            <a:ext cx="5182079" cy="823652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2938" indent="0">
              <a:buNone/>
              <a:defRPr sz="2419" b="1"/>
            </a:lvl2pPr>
            <a:lvl3pPr marL="1105875" indent="0">
              <a:buNone/>
              <a:defRPr sz="2177" b="1"/>
            </a:lvl3pPr>
            <a:lvl4pPr marL="1658813" indent="0">
              <a:buNone/>
              <a:defRPr sz="1935" b="1"/>
            </a:lvl4pPr>
            <a:lvl5pPr marL="2211751" indent="0">
              <a:buNone/>
              <a:defRPr sz="1935" b="1"/>
            </a:lvl5pPr>
            <a:lvl6pPr marL="2764688" indent="0">
              <a:buNone/>
              <a:defRPr sz="1935" b="1"/>
            </a:lvl6pPr>
            <a:lvl7pPr marL="3317626" indent="0">
              <a:buNone/>
              <a:defRPr sz="1935" b="1"/>
            </a:lvl7pPr>
            <a:lvl8pPr marL="3870564" indent="0">
              <a:buNone/>
              <a:defRPr sz="1935" b="1"/>
            </a:lvl8pPr>
            <a:lvl9pPr marL="4423501" indent="0">
              <a:buNone/>
              <a:defRPr sz="1935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618CD58-AB6B-2C7E-1F64-84837B578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5513"/>
            <a:ext cx="5182079" cy="368435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ABF89BD-2D64-38E2-C360-81CC2E31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11C335D-7553-0C92-F782-81A09065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C052156-948B-807E-7D89-D6D2DF38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A0801B-7D0F-4407-82E5-93610D436D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9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EF6865-00B4-8438-AD81-95E7C9D2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F95BF6A-3848-8A11-9EEE-9570191A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1D2B7C4-14FD-D28B-C6F4-2FD06710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A60C868-44D6-37D8-F26C-28DD6D11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D16D88-A649-4948-9B25-B97C3C95DA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0BB8222-0B2A-E71F-3D79-7FBC8938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815C80A-BB1D-ABBA-1650-8B73FD52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A79C50A-F840-6D10-A8A8-F6F90244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A00FD2-09BA-49F9-B1B8-6F011AC22D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71C8A6-D68B-AD1C-B707-66D79FE3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945"/>
            <a:ext cx="3932160" cy="1601224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9907EB-5FDC-DCCF-8171-9C2EDCB8E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6846"/>
            <a:ext cx="6170880" cy="4874710"/>
          </a:xfrm>
        </p:spPr>
        <p:txBody>
          <a:bodyPr/>
          <a:lstStyle>
            <a:lvl1pPr>
              <a:defRPr sz="3870"/>
            </a:lvl1pPr>
            <a:lvl2pPr>
              <a:defRPr sz="3386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B91D513-030C-841E-9780-13DE557B8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8168"/>
            <a:ext cx="3932160" cy="3811067"/>
          </a:xfrm>
        </p:spPr>
        <p:txBody>
          <a:bodyPr/>
          <a:lstStyle>
            <a:lvl1pPr marL="0" indent="0">
              <a:buNone/>
              <a:defRPr sz="1935"/>
            </a:lvl1pPr>
            <a:lvl2pPr marL="552938" indent="0">
              <a:buNone/>
              <a:defRPr sz="1693"/>
            </a:lvl2pPr>
            <a:lvl3pPr marL="1105875" indent="0">
              <a:buNone/>
              <a:defRPr sz="1451"/>
            </a:lvl3pPr>
            <a:lvl4pPr marL="1658813" indent="0">
              <a:buNone/>
              <a:defRPr sz="1209"/>
            </a:lvl4pPr>
            <a:lvl5pPr marL="2211751" indent="0">
              <a:buNone/>
              <a:defRPr sz="1209"/>
            </a:lvl5pPr>
            <a:lvl6pPr marL="2764688" indent="0">
              <a:buNone/>
              <a:defRPr sz="1209"/>
            </a:lvl6pPr>
            <a:lvl7pPr marL="3317626" indent="0">
              <a:buNone/>
              <a:defRPr sz="1209"/>
            </a:lvl7pPr>
            <a:lvl8pPr marL="3870564" indent="0">
              <a:buNone/>
              <a:defRPr sz="1209"/>
            </a:lvl8pPr>
            <a:lvl9pPr marL="4423501" indent="0">
              <a:buNone/>
              <a:defRPr sz="1209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D0C98D-CFE3-5BD3-F108-FD5E6FEC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176D829-70D6-CF6C-3921-86B1C3BE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F02C5FF-82B5-18D4-977A-9A927746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780A52-FCB7-4356-88CF-78766A7701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AF3DF9-6A70-A9CE-BC53-82DAC637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945"/>
            <a:ext cx="3932160" cy="1601224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8F2122D-731A-5B3F-C30C-9932CD64D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6846"/>
            <a:ext cx="6170880" cy="4874710"/>
          </a:xfrm>
        </p:spPr>
        <p:txBody>
          <a:bodyPr/>
          <a:lstStyle>
            <a:lvl1pPr marL="0" indent="0">
              <a:buNone/>
              <a:defRPr sz="3870"/>
            </a:lvl1pPr>
            <a:lvl2pPr marL="552938" indent="0">
              <a:buNone/>
              <a:defRPr sz="3386"/>
            </a:lvl2pPr>
            <a:lvl3pPr marL="1105875" indent="0">
              <a:buNone/>
              <a:defRPr sz="2903"/>
            </a:lvl3pPr>
            <a:lvl4pPr marL="1658813" indent="0">
              <a:buNone/>
              <a:defRPr sz="2419"/>
            </a:lvl4pPr>
            <a:lvl5pPr marL="2211751" indent="0">
              <a:buNone/>
              <a:defRPr sz="2419"/>
            </a:lvl5pPr>
            <a:lvl6pPr marL="2764688" indent="0">
              <a:buNone/>
              <a:defRPr sz="2419"/>
            </a:lvl6pPr>
            <a:lvl7pPr marL="3317626" indent="0">
              <a:buNone/>
              <a:defRPr sz="2419"/>
            </a:lvl7pPr>
            <a:lvl8pPr marL="3870564" indent="0">
              <a:buNone/>
              <a:defRPr sz="2419"/>
            </a:lvl8pPr>
            <a:lvl9pPr marL="4423501" indent="0">
              <a:buNone/>
              <a:defRPr sz="2419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2C63E9-CC85-4FA1-0D82-3243A7DEF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8168"/>
            <a:ext cx="3932160" cy="3811067"/>
          </a:xfrm>
        </p:spPr>
        <p:txBody>
          <a:bodyPr/>
          <a:lstStyle>
            <a:lvl1pPr marL="0" indent="0">
              <a:buNone/>
              <a:defRPr sz="1935"/>
            </a:lvl1pPr>
            <a:lvl2pPr marL="552938" indent="0">
              <a:buNone/>
              <a:defRPr sz="1693"/>
            </a:lvl2pPr>
            <a:lvl3pPr marL="1105875" indent="0">
              <a:buNone/>
              <a:defRPr sz="1451"/>
            </a:lvl3pPr>
            <a:lvl4pPr marL="1658813" indent="0">
              <a:buNone/>
              <a:defRPr sz="1209"/>
            </a:lvl4pPr>
            <a:lvl5pPr marL="2211751" indent="0">
              <a:buNone/>
              <a:defRPr sz="1209"/>
            </a:lvl5pPr>
            <a:lvl6pPr marL="2764688" indent="0">
              <a:buNone/>
              <a:defRPr sz="1209"/>
            </a:lvl6pPr>
            <a:lvl7pPr marL="3317626" indent="0">
              <a:buNone/>
              <a:defRPr sz="1209"/>
            </a:lvl7pPr>
            <a:lvl8pPr marL="3870564" indent="0">
              <a:buNone/>
              <a:defRPr sz="1209"/>
            </a:lvl8pPr>
            <a:lvl9pPr marL="4423501" indent="0">
              <a:buNone/>
              <a:defRPr sz="1209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A9365DE-4B6F-29AA-3B30-36804421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4DE874-4F0F-DA3F-DCDB-B8E2004C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4518BF4-78CA-49D8-37AA-1EA05A3B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0A2B83-DF9B-4727-9269-EBD7977FD1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2F3A1E-78FA-8128-893D-3147493A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462E146-CEA8-8DB1-349C-B1E05E55B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0B0DCEF-EAB7-FBD4-02AA-1CF6414F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674897-BA06-297A-DD72-2FC08094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49A4D1-A819-4567-5C01-F98D6755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C10BBE-B27D-4560-8CC0-613E1C571A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452947D-478C-00B6-62B0-4C33AB219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680" y="272630"/>
            <a:ext cx="2741760" cy="530861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9378801-C178-396F-387E-F22DDD35E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2630"/>
            <a:ext cx="8046719" cy="530861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B3AC89-9D68-004E-32C1-EC5DEDE9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8D43D6-B484-C729-F0FA-6050B618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EEF0C60-46A8-B424-A4C0-D4014B40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49A009-27A7-4A39-82A5-678AB4E933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89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050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942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158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392FBB-44BA-4DB0-A450-E4028E705697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92AA6-A4AD-4542-87DB-31803149AF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8565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3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C40A3F3-B9B4-4CDB-AC1B-A46D03949871}" type="datetimeFigureOut">
              <a:rPr lang="tr-TR" smtClean="0"/>
              <a:t>7.12.2022</a:t>
            </a:fld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82F0B67-68CF-4387-A899-1A2B5FECDA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3195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34E87B4-E472-3A23-BDED-513F06E20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61" y="273422"/>
            <a:ext cx="10971684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67F6FED-010A-837F-61E9-20E0878F4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561" y="1604399"/>
            <a:ext cx="10971684" cy="3976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21CDE8-874D-457A-DF3D-678E8E1C59C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09561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Noto Sans CJK JP Regular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43B01C2-15A9-6E1C-D129-EE620AF02AC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169405" y="6246923"/>
            <a:ext cx="3864189" cy="47239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Noto Sans CJK JP Regular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17C187-5D13-BB75-9E24-4572B823AA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741122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Noto Sans CJK JP Regular" pitchFamily="2"/>
              </a:defRPr>
            </a:lvl1pPr>
          </a:lstStyle>
          <a:p>
            <a:pPr lvl="0"/>
            <a:fld id="{D215825E-6CD5-4B08-B980-6030523E33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2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hangingPunct="0">
        <a:tabLst/>
        <a:defRPr lang="en-US" sz="5321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714"/>
        </a:spcBef>
        <a:spcAft>
          <a:spcPts val="0"/>
        </a:spcAft>
        <a:tabLst/>
        <a:defRPr lang="en-US" sz="38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82940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344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282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22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15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095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7033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69997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293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5875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8813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175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468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7626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0564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350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0F6DD5-8A12-4D99-913E-6503DD5BC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12293B6-8795-4148-B8D7-CB9BA231D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75BAD8B-70DA-4703-85A7-B019C031B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BF9DAD4-F981-49FA-A00C-1FD20526F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A538518-A347-4889-A086-393A9761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991E4D6-9D80-489F-B1E8-00087C45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479F964-D1B1-427C-8982-F7F19A199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D82289A8-E10A-41CD-9542-5A18C85E9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76B818E8-F329-4D2A-B934-4911598D4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391232F3-ADB4-49D6-A319-69654B2E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BE1F003-37F4-4C38-A932-159191A29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276E39B-EE3F-4D17-BF9B-B38B05FD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Resim 4" descr="metin, yer, duvar, iç mekan içeren bir resim&#10;&#10;Açıklama otomatik olarak oluşturuldu">
            <a:extLst>
              <a:ext uri="{FF2B5EF4-FFF2-40B4-BE49-F238E27FC236}">
                <a16:creationId xmlns:a16="http://schemas.microsoft.com/office/drawing/2014/main" id="{FB3BE44F-5DEA-4C2E-3FD9-6FC7666CA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 r="-2" b="23207"/>
          <a:stretch/>
        </p:blipFill>
        <p:spPr>
          <a:xfrm>
            <a:off x="7913500" y="469953"/>
            <a:ext cx="3749040" cy="4267573"/>
          </a:xfrm>
          <a:prstGeom prst="rect">
            <a:avLst/>
          </a:prstGeom>
        </p:spPr>
      </p:pic>
      <p:pic>
        <p:nvPicPr>
          <p:cNvPr id="5" name="Resim 29" descr="metin, iç mekan, tavan, duvar içeren bir resim&#10;&#10;Açıklama otomatik olarak oluşturuldu">
            <a:extLst>
              <a:ext uri="{FF2B5EF4-FFF2-40B4-BE49-F238E27FC236}">
                <a16:creationId xmlns:a16="http://schemas.microsoft.com/office/drawing/2014/main" id="{EC6EBE3B-D656-C679-0B5D-A35C5E74F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40" t="1751" r="11373"/>
          <a:stretch/>
        </p:blipFill>
        <p:spPr>
          <a:xfrm>
            <a:off x="4272277" y="469948"/>
            <a:ext cx="3638658" cy="4121646"/>
          </a:xfrm>
          <a:prstGeom prst="rect">
            <a:avLst/>
          </a:prstGeom>
        </p:spPr>
      </p:pic>
      <p:pic>
        <p:nvPicPr>
          <p:cNvPr id="2" name="Resim 2" descr="metin, gök, vapur içeren bir resim&#10;&#10;Açıklama otomatik olarak oluşturuldu">
            <a:extLst>
              <a:ext uri="{FF2B5EF4-FFF2-40B4-BE49-F238E27FC236}">
                <a16:creationId xmlns:a16="http://schemas.microsoft.com/office/drawing/2014/main" id="{BD157298-B93E-1C97-27A0-410459D86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56" r="27786" b="2"/>
          <a:stretch/>
        </p:blipFill>
        <p:spPr>
          <a:xfrm>
            <a:off x="538640" y="469951"/>
            <a:ext cx="3739890" cy="4195163"/>
          </a:xfrm>
          <a:prstGeom prst="rect">
            <a:avLst/>
          </a:prstGeom>
        </p:spPr>
      </p:pic>
      <p:sp>
        <p:nvSpPr>
          <p:cNvPr id="13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AA78DE6-F9CF-9911-5D8A-9D076F6FFEBE}"/>
              </a:ext>
            </a:extLst>
          </p:cNvPr>
          <p:cNvSpPr txBox="1"/>
          <p:nvPr/>
        </p:nvSpPr>
        <p:spPr>
          <a:xfrm>
            <a:off x="3713717" y="4081887"/>
            <a:ext cx="4772509" cy="1908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Marmara </a:t>
            </a:r>
            <a:r>
              <a:rPr kumimoji="0" lang="en-US" sz="2400" b="0" i="0" u="none" strike="noStrike" kern="1200" cap="none" spc="0" normalizeH="0" baseline="0" noProof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Üniversitesi</a:t>
            </a:r>
            <a:r>
              <a:rPr kumimoji="0" lang="en-US" sz="2400" b="0" i="0" u="none" strike="noStrike" kern="1200" cap="none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Marmara MEMS/NEMS/NOEMS </a:t>
            </a:r>
            <a:r>
              <a:rPr kumimoji="0" lang="en-US" sz="2400" b="0" i="0" u="none" strike="noStrike" kern="1200" cap="none" spc="0" normalizeH="0" baseline="0" noProof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Araştırma</a:t>
            </a:r>
            <a:r>
              <a:rPr kumimoji="0" lang="en-US" sz="2400" b="0" i="0" u="none" strike="noStrike" kern="1200" cap="none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ve</a:t>
            </a:r>
            <a:r>
              <a:rPr kumimoji="0" lang="en-US" sz="2400" b="0" i="0" u="none" strike="noStrike" kern="1200" cap="none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Geliştirme</a:t>
            </a:r>
            <a:r>
              <a:rPr kumimoji="0" lang="en-US" sz="2400" b="0" i="0" u="none" strike="noStrike" kern="1200" cap="none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Merkezi</a:t>
            </a: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70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EEB7E94-86A5-E7A4-D0DD-394B0009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1" t="28455" r="4896" b="21187"/>
          <a:stretch/>
        </p:blipFill>
        <p:spPr>
          <a:xfrm>
            <a:off x="4209323" y="189466"/>
            <a:ext cx="3148315" cy="2847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BDC9C59-4110-67C5-909A-AB00D470D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21772" r="11893" b="14598"/>
          <a:stretch/>
        </p:blipFill>
        <p:spPr>
          <a:xfrm>
            <a:off x="243539" y="1307293"/>
            <a:ext cx="3565003" cy="3785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EC8A863-2713-904C-EEB6-F5D0A395E090}"/>
              </a:ext>
            </a:extLst>
          </p:cNvPr>
          <p:cNvSpPr txBox="1"/>
          <p:nvPr/>
        </p:nvSpPr>
        <p:spPr>
          <a:xfrm>
            <a:off x="5470965" y="2786939"/>
            <a:ext cx="625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/>
              <a:t>+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DBA3542-4C48-071C-DAC9-2B55497F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4" y="3429000"/>
            <a:ext cx="2369723" cy="3157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9850F457-67EB-8252-9FEA-A93DE1E08071}"/>
              </a:ext>
            </a:extLst>
          </p:cNvPr>
          <p:cNvCxnSpPr>
            <a:cxnSpLocks/>
          </p:cNvCxnSpPr>
          <p:nvPr/>
        </p:nvCxnSpPr>
        <p:spPr>
          <a:xfrm>
            <a:off x="3802747" y="3200259"/>
            <a:ext cx="4908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80AE6017-A600-BF86-C2ED-BA38BB46AAC3}"/>
              </a:ext>
            </a:extLst>
          </p:cNvPr>
          <p:cNvCxnSpPr>
            <a:cxnSpLocks/>
          </p:cNvCxnSpPr>
          <p:nvPr/>
        </p:nvCxnSpPr>
        <p:spPr>
          <a:xfrm>
            <a:off x="7159986" y="3206036"/>
            <a:ext cx="6878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A0458A82-E2DA-EE2D-07FA-868FE3DFAE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1857" r="2473"/>
          <a:stretch/>
        </p:blipFill>
        <p:spPr>
          <a:xfrm>
            <a:off x="8159200" y="685848"/>
            <a:ext cx="3821071" cy="548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365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06ACB76-9BF8-073E-97F3-4BCAD9D4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98" y="224748"/>
            <a:ext cx="4684649" cy="624372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7E2B904-09D2-620B-D649-2F30E176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3" y="224748"/>
            <a:ext cx="4684649" cy="6244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381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48FF9F-08B5-467B-6F07-B802F8DC4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31730" r="14617" b="27089"/>
          <a:stretch/>
        </p:blipFill>
        <p:spPr>
          <a:xfrm>
            <a:off x="484632" y="2088360"/>
            <a:ext cx="3517119" cy="26751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Resim 10">
            <a:extLst>
              <a:ext uri="{FF2B5EF4-FFF2-40B4-BE49-F238E27FC236}">
                <a16:creationId xmlns:a16="http://schemas.microsoft.com/office/drawing/2014/main" id="{386A1D87-DF3D-0EC2-DE79-2CF4266D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13118" r="12854" b="19415"/>
          <a:stretch/>
        </p:blipFill>
        <p:spPr>
          <a:xfrm rot="5400000">
            <a:off x="4894014" y="1657254"/>
            <a:ext cx="2370668" cy="353734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EA745B16-6496-53AB-695A-84699C9EEC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6" r="4090" b="7232"/>
          <a:stretch/>
        </p:blipFill>
        <p:spPr>
          <a:xfrm>
            <a:off x="8162336" y="1847865"/>
            <a:ext cx="3517120" cy="31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5B466D4-F571-6D3F-8448-4FBF83C3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36" y="1198232"/>
            <a:ext cx="3700897" cy="387458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2571532-9553-CD27-0501-242CC64C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6" r="31690"/>
          <a:stretch/>
        </p:blipFill>
        <p:spPr>
          <a:xfrm>
            <a:off x="4119052" y="1198231"/>
            <a:ext cx="3683589" cy="387458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E1B6A0C-9114-0717-752B-312D13FD4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0" r="26923" b="9030"/>
          <a:stretch/>
        </p:blipFill>
        <p:spPr>
          <a:xfrm>
            <a:off x="331067" y="1198233"/>
            <a:ext cx="3430590" cy="387458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8EE3E81-6EE2-D417-A39B-A507E9BDEDF3}"/>
              </a:ext>
            </a:extLst>
          </p:cNvPr>
          <p:cNvSpPr txBox="1"/>
          <p:nvPr/>
        </p:nvSpPr>
        <p:spPr>
          <a:xfrm>
            <a:off x="978334" y="5072819"/>
            <a:ext cx="1023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Burada da farklı bir fabrikasyon metodu araştırıp öğrendik. Adına </a:t>
            </a:r>
          </a:p>
          <a:p>
            <a:r>
              <a:rPr lang="tr-TR" sz="2400" dirty="0"/>
              <a:t>PDMS-</a:t>
            </a:r>
            <a:r>
              <a:rPr lang="tr-TR" sz="2400" dirty="0" err="1"/>
              <a:t>Foam</a:t>
            </a:r>
            <a:r>
              <a:rPr lang="tr-TR" sz="2400" dirty="0"/>
              <a:t> denen bu yöntemi verimli sonuçlar doğurmadığı için ilk deneylerin ardından rafa kaldırdık.</a:t>
            </a:r>
          </a:p>
        </p:txBody>
      </p:sp>
    </p:spTree>
    <p:extLst>
      <p:ext uri="{BB962C8B-B14F-4D97-AF65-F5344CB8AC3E}">
        <p14:creationId xmlns:p14="http://schemas.microsoft.com/office/powerpoint/2010/main" val="266939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5731A87-79B0-D80A-F218-CBE09FB0F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 b="19686"/>
          <a:stretch/>
        </p:blipFill>
        <p:spPr>
          <a:xfrm>
            <a:off x="758657" y="407352"/>
            <a:ext cx="8660551" cy="3917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99F445F-4544-C370-4C36-FC572E86350F}"/>
              </a:ext>
            </a:extLst>
          </p:cNvPr>
          <p:cNvSpPr txBox="1"/>
          <p:nvPr/>
        </p:nvSpPr>
        <p:spPr>
          <a:xfrm>
            <a:off x="758657" y="4492102"/>
            <a:ext cx="980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Basınç sensörünün ayak tabanına yerleştirilmiş hali yukarıdadır.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EC82804-D51F-40F3-C20C-5C63CDD7F80E}"/>
              </a:ext>
            </a:extLst>
          </p:cNvPr>
          <p:cNvSpPr txBox="1"/>
          <p:nvPr/>
        </p:nvSpPr>
        <p:spPr>
          <a:xfrm>
            <a:off x="758657" y="5187978"/>
            <a:ext cx="980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Burada amaçlanan ayak tabanındaki basıncın yüksek olduğu veya alçak olduğu noktalarda gelen tepkileri incelemek. Bir ayak için 6 adet sensörden eş zamanlı veri toplaması yapılmaktadır.</a:t>
            </a:r>
          </a:p>
        </p:txBody>
      </p:sp>
    </p:spTree>
    <p:extLst>
      <p:ext uri="{BB962C8B-B14F-4D97-AF65-F5344CB8AC3E}">
        <p14:creationId xmlns:p14="http://schemas.microsoft.com/office/powerpoint/2010/main" val="39237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DA3EDA-102A-98DA-D99A-A3A1C78EF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8" r="2709" b="14445"/>
          <a:stretch/>
        </p:blipFill>
        <p:spPr>
          <a:xfrm rot="10800000">
            <a:off x="315112" y="374674"/>
            <a:ext cx="6247733" cy="6179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9B97B26-ACC2-C84F-D128-09806E9EE11A}"/>
              </a:ext>
            </a:extLst>
          </p:cNvPr>
          <p:cNvSpPr txBox="1"/>
          <p:nvPr/>
        </p:nvSpPr>
        <p:spPr>
          <a:xfrm>
            <a:off x="6889070" y="1459802"/>
            <a:ext cx="491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Bakır plakalar ve kabloların yardımıyla veri iletimini Arduino UNO’ya doğru gerçekleştirdik.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A9B659E-C62A-A8D3-F71F-2E25D8FBD1D2}"/>
              </a:ext>
            </a:extLst>
          </p:cNvPr>
          <p:cNvSpPr txBox="1"/>
          <p:nvPr/>
        </p:nvSpPr>
        <p:spPr>
          <a:xfrm>
            <a:off x="6889070" y="3249637"/>
            <a:ext cx="4918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Bu verilerden gelen değerler incelenerek yürüyüş analizi için kullanılacaktır. Bazı hastalıkların teşhisinde ve takibinde yardımı amaçlanmaktadır.</a:t>
            </a:r>
          </a:p>
        </p:txBody>
      </p:sp>
    </p:spTree>
    <p:extLst>
      <p:ext uri="{BB962C8B-B14F-4D97-AF65-F5344CB8AC3E}">
        <p14:creationId xmlns:p14="http://schemas.microsoft.com/office/powerpoint/2010/main" val="417484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2FE5A0A7-A31B-F215-4819-94FEEB1DC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1" r="436"/>
          <a:stretch/>
        </p:blipFill>
        <p:spPr>
          <a:xfrm>
            <a:off x="675444" y="118326"/>
            <a:ext cx="3769556" cy="5056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BD4A6CA4-51AC-F9AE-1E28-0CC9E4BD41FC}"/>
              </a:ext>
            </a:extLst>
          </p:cNvPr>
          <p:cNvSpPr txBox="1"/>
          <p:nvPr/>
        </p:nvSpPr>
        <p:spPr>
          <a:xfrm>
            <a:off x="380591" y="5170015"/>
            <a:ext cx="5327751" cy="1569660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tr-TR" sz="2400" dirty="0"/>
              <a:t>Burada üretilen basınç sensörlerinin dinamo yardımı ile ne kadar kuvvete dayanabildikleri test edilmiştir.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9B49708-FFBE-84CD-9EBE-BD0915527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r="-164"/>
          <a:stretch/>
        </p:blipFill>
        <p:spPr>
          <a:xfrm>
            <a:off x="6073425" y="118326"/>
            <a:ext cx="4095042" cy="505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B053FB0-72D6-2DA5-F9F1-DCEC448917AD}"/>
              </a:ext>
            </a:extLst>
          </p:cNvPr>
          <p:cNvSpPr txBox="1"/>
          <p:nvPr/>
        </p:nvSpPr>
        <p:spPr>
          <a:xfrm>
            <a:off x="5708342" y="5170015"/>
            <a:ext cx="6103067" cy="830997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tr-TR" sz="2400" dirty="0"/>
              <a:t>Aynı zamanda bu kuvvetlerde ne kadar direnç değeri verdikleri test edilmiştir.</a:t>
            </a:r>
          </a:p>
        </p:txBody>
      </p:sp>
    </p:spTree>
    <p:extLst>
      <p:ext uri="{BB962C8B-B14F-4D97-AF65-F5344CB8AC3E}">
        <p14:creationId xmlns:p14="http://schemas.microsoft.com/office/powerpoint/2010/main" val="402288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0857-093F-E3C2-9C2D-22981285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1718733"/>
            <a:ext cx="10572000" cy="2057998"/>
          </a:xfrm>
        </p:spPr>
        <p:txBody>
          <a:bodyPr/>
          <a:lstStyle/>
          <a:p>
            <a:r>
              <a:rPr lang="tr-TR" dirty="0"/>
              <a:t>Yapılan sensörlerden Arduino aracılığıyla veri alma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D2AC8-35A8-B72C-46D0-C5323AF2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895364"/>
          </a:xfrm>
        </p:spPr>
        <p:txBody>
          <a:bodyPr>
            <a:normAutofit/>
          </a:bodyPr>
          <a:lstStyle/>
          <a:p>
            <a:r>
              <a:rPr lang="tr-TR" sz="2200" dirty="0" err="1"/>
              <a:t>Waseem</a:t>
            </a:r>
            <a:r>
              <a:rPr lang="tr-TR" sz="2200" dirty="0"/>
              <a:t> SALKINI</a:t>
            </a:r>
            <a:br>
              <a:rPr lang="tr-TR" sz="2200" dirty="0"/>
            </a:br>
            <a:r>
              <a:rPr lang="tr-TR" sz="2200" dirty="0"/>
              <a:t>170220921</a:t>
            </a:r>
          </a:p>
        </p:txBody>
      </p:sp>
    </p:spTree>
    <p:extLst>
      <p:ext uri="{BB962C8B-B14F-4D97-AF65-F5344CB8AC3E}">
        <p14:creationId xmlns:p14="http://schemas.microsoft.com/office/powerpoint/2010/main" val="425126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894E-DDAF-2CC2-15DF-6F79C6B3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Yapılan sensörlerin ayakkabı tabanına yerleştirilmesi </a:t>
            </a:r>
            <a:endParaRPr lang="tr-TR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3288EE0-67F7-183C-EDD5-B1728AD44371}"/>
              </a:ext>
            </a:extLst>
          </p:cNvPr>
          <p:cNvSpPr txBox="1">
            <a:spLocks/>
          </p:cNvSpPr>
          <p:nvPr/>
        </p:nvSpPr>
        <p:spPr>
          <a:xfrm>
            <a:off x="649579" y="2831457"/>
            <a:ext cx="5575300" cy="2187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Topuk,Alt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 Orta Taban, Yüksek Orta Taban, 3. &amp; 4.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Metatarsal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,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Metatarsal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 ve Baş Parmak kısımlarına sensörler yerleştirilir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Body)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Body)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Yapılan sensörler iki bakır levha arasında yerleştirilir. Sonrasında kuvvet uygulanır.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BE49F-0BD6-C6BD-E254-40C898A63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279" y="2867888"/>
            <a:ext cx="3204633" cy="240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B48DF-888F-0E43-FEBF-3921427E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04" y="2867887"/>
            <a:ext cx="3204633" cy="2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5669-84E0-EE19-819A-2D6914FCD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00" y="0"/>
            <a:ext cx="11382000" cy="1558075"/>
          </a:xfrm>
        </p:spPr>
        <p:txBody>
          <a:bodyPr/>
          <a:lstStyle/>
          <a:p>
            <a:r>
              <a:rPr lang="tr-TR" sz="4000" b="1" dirty="0"/>
              <a:t>Yapılan sensörlerin Arduino ile ölçülmesi ve bluetooth yardımıyla bilgisayara aktarılması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11197-D5AF-B61C-B94B-27CA377C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87" y="2238649"/>
            <a:ext cx="2799534" cy="2975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6221A-E4EE-5544-199E-D79BF999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40" y="5237310"/>
            <a:ext cx="2437128" cy="16206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1BC264-87B5-4663-4759-05BFBCF4A7C1}"/>
              </a:ext>
            </a:extLst>
          </p:cNvPr>
          <p:cNvSpPr txBox="1">
            <a:spLocks/>
          </p:cNvSpPr>
          <p:nvPr/>
        </p:nvSpPr>
        <p:spPr>
          <a:xfrm>
            <a:off x="7952369" y="6383807"/>
            <a:ext cx="958887" cy="3447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HC-06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A0974-7CC0-1E2A-07C4-3F5733E47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86" y="2238649"/>
            <a:ext cx="2936470" cy="2975728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E5C55B3-24C7-39B4-6E3A-5371E7F3A7DE}"/>
              </a:ext>
            </a:extLst>
          </p:cNvPr>
          <p:cNvSpPr txBox="1">
            <a:spLocks/>
          </p:cNvSpPr>
          <p:nvPr/>
        </p:nvSpPr>
        <p:spPr>
          <a:xfrm>
            <a:off x="531045" y="2636724"/>
            <a:ext cx="4955354" cy="367941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6 sensör kullanılarak veri toplanacağından 6 analog pin girişli mikrodenetleyici kullanılmalıdır. </a:t>
            </a:r>
          </a:p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Body)"/>
              <a:ea typeface="+mn-ea"/>
              <a:cs typeface="+mn-cs"/>
            </a:endParaRPr>
          </a:p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Arduino UNO/MİNİ/NANO kullanılarak  HC-06 bluetooth modülü yardımıyla veri bilgisayara aktarılabilir veya ESP32 kullanılarak WİFİ ile bilgisayara aktarılabilir.</a:t>
            </a:r>
          </a:p>
        </p:txBody>
      </p:sp>
    </p:spTree>
    <p:extLst>
      <p:ext uri="{BB962C8B-B14F-4D97-AF65-F5344CB8AC3E}">
        <p14:creationId xmlns:p14="http://schemas.microsoft.com/office/powerpoint/2010/main" val="127687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9" name="Tablo 19">
            <a:extLst>
              <a:ext uri="{FF2B5EF4-FFF2-40B4-BE49-F238E27FC236}">
                <a16:creationId xmlns:a16="http://schemas.microsoft.com/office/drawing/2014/main" id="{BC62625B-0481-3558-7973-76E253853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24503"/>
              </p:ext>
            </p:extLst>
          </p:nvPr>
        </p:nvGraphicFramePr>
        <p:xfrm>
          <a:off x="3008758" y="671551"/>
          <a:ext cx="8539776" cy="55149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45270">
                  <a:extLst>
                    <a:ext uri="{9D8B030D-6E8A-4147-A177-3AD203B41FA5}">
                      <a16:colId xmlns:a16="http://schemas.microsoft.com/office/drawing/2014/main" val="2348589989"/>
                    </a:ext>
                  </a:extLst>
                </a:gridCol>
                <a:gridCol w="2942571">
                  <a:extLst>
                    <a:ext uri="{9D8B030D-6E8A-4147-A177-3AD203B41FA5}">
                      <a16:colId xmlns:a16="http://schemas.microsoft.com/office/drawing/2014/main" val="1544950065"/>
                    </a:ext>
                  </a:extLst>
                </a:gridCol>
                <a:gridCol w="2951935">
                  <a:extLst>
                    <a:ext uri="{9D8B030D-6E8A-4147-A177-3AD203B41FA5}">
                      <a16:colId xmlns:a16="http://schemas.microsoft.com/office/drawing/2014/main" val="1892909007"/>
                    </a:ext>
                  </a:extLst>
                </a:gridCol>
              </a:tblGrid>
              <a:tr h="1177590">
                <a:tc>
                  <a:txBody>
                    <a:bodyPr/>
                    <a:lstStyle/>
                    <a:p>
                      <a:pPr algn="l"/>
                      <a:r>
                        <a:rPr lang="tr-TR" sz="2400" b="0" cap="all" spc="150">
                          <a:solidFill>
                            <a:schemeClr val="lt1"/>
                          </a:solidFill>
                        </a:rPr>
                        <a:t>Stajyer: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400" b="0" cap="all" spc="150">
                          <a:solidFill>
                            <a:schemeClr val="lt1"/>
                          </a:solidFill>
                        </a:rPr>
                        <a:t>Öğrenci No: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400" b="0" cap="all" spc="150">
                          <a:solidFill>
                            <a:schemeClr val="lt1"/>
                          </a:solidFill>
                        </a:rPr>
                        <a:t>Staj Yaptığı Birim: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206124"/>
                  </a:ext>
                </a:extLst>
              </a:tr>
              <a:tr h="1042752"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Hasan Hüseyin ÖZMANSUR</a:t>
                      </a:r>
                      <a:endParaRPr lang="tr-TR" sz="1900" cap="none" spc="0" err="1">
                        <a:solidFill>
                          <a:schemeClr val="tx1"/>
                        </a:solidFill>
                      </a:endParaRP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170220005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900" b="0" i="0" u="none" strike="noStrike" cap="none" spc="0" noProof="0">
                          <a:solidFill>
                            <a:schemeClr val="tx1"/>
                          </a:solidFill>
                        </a:rPr>
                        <a:t>Ar-</a:t>
                      </a:r>
                      <a:r>
                        <a:rPr lang="tr-TR" sz="1900" b="0" i="0" u="none" strike="noStrike" cap="none" spc="0" noProof="0" err="1">
                          <a:solidFill>
                            <a:schemeClr val="tx1"/>
                          </a:solidFill>
                        </a:rPr>
                        <a:t>Ge</a:t>
                      </a:r>
                      <a:r>
                        <a:rPr lang="tr-TR" sz="1900" b="0" i="0" u="none" strike="noStrike" cap="none" spc="0" noProof="0">
                          <a:solidFill>
                            <a:schemeClr val="tx1"/>
                          </a:solidFill>
                        </a:rPr>
                        <a:t> ve Sensör Fabrikasyonu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70695"/>
                  </a:ext>
                </a:extLst>
              </a:tr>
              <a:tr h="750602"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Özgür Emre UÇAR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 dirty="0">
                          <a:solidFill>
                            <a:schemeClr val="tx1"/>
                          </a:solidFill>
                        </a:rPr>
                        <a:t>170219027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Yazılım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558649"/>
                  </a:ext>
                </a:extLst>
              </a:tr>
              <a:tr h="104275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tr-TR" sz="1900" cap="none" spc="0" dirty="0">
                          <a:solidFill>
                            <a:schemeClr val="tx1"/>
                          </a:solidFill>
                        </a:rPr>
                        <a:t>Umut ASLAN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170219024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Ar-</a:t>
                      </a:r>
                      <a:r>
                        <a:rPr lang="tr-TR" sz="1900" cap="none" spc="0" err="1">
                          <a:solidFill>
                            <a:schemeClr val="tx1"/>
                          </a:solidFill>
                        </a:rPr>
                        <a:t>Ge</a:t>
                      </a:r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 ve Sensör Fabrikasyonu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978813"/>
                  </a:ext>
                </a:extLst>
              </a:tr>
              <a:tr h="75060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tr-TR" sz="1900" b="0" i="0" u="none" strike="noStrike" cap="none" spc="0" noProof="0" dirty="0" err="1">
                          <a:solidFill>
                            <a:schemeClr val="tx1"/>
                          </a:solidFill>
                        </a:rPr>
                        <a:t>Waseem</a:t>
                      </a:r>
                      <a:r>
                        <a:rPr lang="tr-TR" sz="1900" b="0" i="0" u="none" strike="noStrike" cap="none" spc="0" noProof="0" dirty="0">
                          <a:solidFill>
                            <a:schemeClr val="tx1"/>
                          </a:solidFill>
                        </a:rPr>
                        <a:t> SALKINI</a:t>
                      </a:r>
                      <a:endParaRPr lang="tr-TR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170220921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900" cap="none" spc="0">
                          <a:solidFill>
                            <a:schemeClr val="tx1"/>
                          </a:solidFill>
                        </a:rPr>
                        <a:t>Ölçüm ve Analiz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13971"/>
                  </a:ext>
                </a:extLst>
              </a:tr>
              <a:tr h="750602">
                <a:tc gridSpan="3">
                  <a:txBody>
                    <a:bodyPr/>
                    <a:lstStyle/>
                    <a:p>
                      <a:pPr algn="l"/>
                      <a:r>
                        <a:rPr lang="tr-TR" sz="1900" cap="none" spc="0" dirty="0">
                          <a:solidFill>
                            <a:schemeClr val="tx1"/>
                          </a:solidFill>
                        </a:rPr>
                        <a:t>Sorumlu Mühendis: Hasbi ÖNER</a:t>
                      </a:r>
                    </a:p>
                  </a:txBody>
                  <a:tcPr marL="202258" marR="202258" marT="202258" marB="2022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16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6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6AFAA-0BC3-CBB8-0F0B-ED44752A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3" y="128337"/>
            <a:ext cx="6843213" cy="666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E69FC-111E-D4B3-3A7B-EB887FC11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45" y="1369093"/>
            <a:ext cx="5943600" cy="318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13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49A3-FEFC-C410-153D-9BEE773C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71"/>
            <a:ext cx="12095747" cy="970450"/>
          </a:xfrm>
        </p:spPr>
        <p:txBody>
          <a:bodyPr/>
          <a:lstStyle/>
          <a:p>
            <a:r>
              <a:rPr lang="tr-TR" sz="4000" b="1" dirty="0" err="1"/>
              <a:t>Processing</a:t>
            </a:r>
            <a:r>
              <a:rPr lang="tr-TR" sz="4000" b="1" dirty="0"/>
              <a:t> programını kullanarak görselleştirme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0244-C560-1FC7-EF7D-9371E25F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87" y="1301334"/>
            <a:ext cx="5334962" cy="39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B9F4D-CEE2-DE38-8C90-B4CBF874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87" y="5294726"/>
            <a:ext cx="5334962" cy="128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96765-0D2E-21AF-F4D5-D643A031C5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29" y="2799384"/>
            <a:ext cx="2301240" cy="2367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3C6A7-593F-443C-D104-3969D9B87DDD}"/>
              </a:ext>
            </a:extLst>
          </p:cNvPr>
          <p:cNvSpPr txBox="1"/>
          <p:nvPr/>
        </p:nvSpPr>
        <p:spPr>
          <a:xfrm>
            <a:off x="1596190" y="5294726"/>
            <a:ext cx="6240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Tek tabanlı kod ve çıktısı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4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49A3-FEFC-C410-153D-9BEE773C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71"/>
            <a:ext cx="12095747" cy="970450"/>
          </a:xfrm>
        </p:spPr>
        <p:txBody>
          <a:bodyPr/>
          <a:lstStyle/>
          <a:p>
            <a:r>
              <a:rPr lang="tr-TR" sz="4000" b="1" dirty="0" err="1"/>
              <a:t>Processing</a:t>
            </a:r>
            <a:r>
              <a:rPr lang="tr-TR" sz="4000" b="1" dirty="0"/>
              <a:t> programını kullanarak görselleştirme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0244-C560-1FC7-EF7D-9371E25F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87" y="1301334"/>
            <a:ext cx="5334962" cy="39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B9F4D-CEE2-DE38-8C90-B4CBF874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87" y="5294726"/>
            <a:ext cx="5334962" cy="128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96765-0D2E-21AF-F4D5-D643A031C5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29" y="2799384"/>
            <a:ext cx="2301240" cy="2367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3C6A7-593F-443C-D104-3969D9B87DDD}"/>
              </a:ext>
            </a:extLst>
          </p:cNvPr>
          <p:cNvSpPr txBox="1"/>
          <p:nvPr/>
        </p:nvSpPr>
        <p:spPr>
          <a:xfrm>
            <a:off x="1596190" y="5294726"/>
            <a:ext cx="6240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Tek tabanlı kod ve çıktısı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35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1.jpeg">
            <a:extLst>
              <a:ext uri="{FF2B5EF4-FFF2-40B4-BE49-F238E27FC236}">
                <a16:creationId xmlns:a16="http://schemas.microsoft.com/office/drawing/2014/main" id="{C6884403-2C29-355E-EB90-E7A89E54B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11" y="3429000"/>
            <a:ext cx="2434590" cy="2572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F8418-D4A6-0684-BBDF-4AD0983F6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2" y="0"/>
            <a:ext cx="6227884" cy="391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65016-F7DD-D00B-298B-94CDB17F8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2" y="3912054"/>
            <a:ext cx="6227884" cy="281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DFA8C-A38C-FBEF-7F3E-D2EB249C6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12" y="758838"/>
            <a:ext cx="5334988" cy="23943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6BF9F000-7698-F3D5-269D-EFA1B9B089D7}"/>
              </a:ext>
            </a:extLst>
          </p:cNvPr>
          <p:cNvSpPr txBox="1">
            <a:spLocks/>
          </p:cNvSpPr>
          <p:nvPr/>
        </p:nvSpPr>
        <p:spPr>
          <a:xfrm>
            <a:off x="7907923" y="5977373"/>
            <a:ext cx="3804515" cy="5995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İki tabanlı kod ve çıktısı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73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262F4-D05F-EB09-77C4-418325DE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61114" y="1124743"/>
            <a:ext cx="2359025" cy="460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3B33A-BD78-A6F1-9B26-B9370777AF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75702" y="1124743"/>
            <a:ext cx="2359025" cy="4608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4CB25-9D8E-6041-E60E-484628F4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388702" y="1124743"/>
            <a:ext cx="2359025" cy="46085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42774E2-10C8-3772-81BC-586E8B69B3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58740" y="1924624"/>
            <a:ext cx="3101497" cy="30087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Uygulama Giriş ve Kayıt Ekranı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7F54BD1-C170-C968-74A3-9AC38B601BD1}"/>
              </a:ext>
            </a:extLst>
          </p:cNvPr>
          <p:cNvSpPr txBox="1"/>
          <p:nvPr/>
        </p:nvSpPr>
        <p:spPr>
          <a:xfrm>
            <a:off x="729346" y="423333"/>
            <a:ext cx="437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ÖZGÜR EMRE UÇAR  170219027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2DE8DB-F504-4791-9594-451B568B3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6B7716E-BD3F-0237-A431-69208F7A3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Uygulama Ana Sayfası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043DD8-E900-4EC1-91AB-BFFC63E4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646CC-5F57-16D3-743A-5C8A718D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891540"/>
            <a:ext cx="2624299" cy="5071110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C5BEF-15CB-1542-FE93-6C310D847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90" y="891540"/>
            <a:ext cx="2624298" cy="507110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32DE8DB-F504-4791-9594-451B568B3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7C8B1C7-9776-3B28-E09B-578AA56D25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Laboratuvarda Bulunma Durumu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043DD8-E900-4EC1-91AB-BFFC63E4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2AC6-EF1E-6F2A-1541-8C211CC4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891540"/>
            <a:ext cx="2624299" cy="5071110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8DAA03-5CBF-EE48-C79B-AC9536F44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90" y="891540"/>
            <a:ext cx="2624298" cy="507110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74911-283A-C7EC-29D7-98DC0111C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38600" y="1120775"/>
            <a:ext cx="2359025" cy="460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58D4B-40EA-10C9-8262-A6359266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53188" y="1120775"/>
            <a:ext cx="2359025" cy="4608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EBCD1-F4CB-2EC5-8BE0-6422B13388B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866188" y="1120775"/>
            <a:ext cx="2359025" cy="46085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63A4740-6C08-CEAB-D7CF-9B8E746D19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Cihaz Durumları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2DE8DB-F504-4791-9594-451B568B3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CFB7CDF-E8B2-6176-714C-6C9419354F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Cihaz Durumları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043DD8-E900-4EC1-91AB-BFFC63E4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B85EE-59B8-EE5E-725F-84466909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891540"/>
            <a:ext cx="2624299" cy="5071110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BFE9D-7ED4-4886-4271-C11C7B33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90" y="891540"/>
            <a:ext cx="2624298" cy="507110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2DE8DB-F504-4791-9594-451B568B3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84968A2-14B0-B4F2-ACD0-2AE1854DC4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 Ekranı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043DD8-E900-4EC1-91AB-BFFC63E4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6DAA9-2FEF-0155-4CF9-43F6A997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891540"/>
            <a:ext cx="2624299" cy="5071110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CE74E-78D6-A281-DFE0-B05ABD966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90" y="891540"/>
            <a:ext cx="2624298" cy="507110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Resim 29" descr="metin, iç mekan, tavan, duvar içeren bir resim&#10;&#10;Açıklama otomatik olarak oluşturuldu">
            <a:extLst>
              <a:ext uri="{FF2B5EF4-FFF2-40B4-BE49-F238E27FC236}">
                <a16:creationId xmlns:a16="http://schemas.microsoft.com/office/drawing/2014/main" id="{570A8833-8E37-96DE-5993-27AD58BF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2" r="1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25E553-9257-E9AE-5006-9BB746E9CCAC}"/>
              </a:ext>
            </a:extLst>
          </p:cNvPr>
          <p:cNvSpPr txBox="1"/>
          <p:nvPr/>
        </p:nvSpPr>
        <p:spPr>
          <a:xfrm>
            <a:off x="537639" y="539027"/>
            <a:ext cx="3982535" cy="57604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Marmara Mems/Nems/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Moems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Araştırma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Geliştirme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Merkezinde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;</a:t>
            </a: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Photolithography System,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3D Optic Profilometer,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Magnetron Sputtering,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Thermal Sputtering,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Spin Coater,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Microscope,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Hot Plate,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Wet Bench, 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 1000 Clean Room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bulunmaktadır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8265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403B0-4AD0-202D-51B9-98EA6C23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38600" y="1120775"/>
            <a:ext cx="2359025" cy="460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FC35B3-BAB6-43CE-0A91-3140A8C72C4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53188" y="1120775"/>
            <a:ext cx="2359025" cy="4608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B43F0-547E-6E07-F396-22FF2E9F9A6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866188" y="1120775"/>
            <a:ext cx="2359025" cy="46085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48429F4-7073-E78D-1388-BFB375C494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Envanter Ekranı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C6BA8-84F3-E903-E2D1-7C9D1411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38600" y="1120775"/>
            <a:ext cx="2359025" cy="460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DAA0F-CD3B-B724-6AF9-FC754E4ACF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53188" y="1120775"/>
            <a:ext cx="2359025" cy="4608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6E711-A5C4-E047-F653-88F1B02EDBA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866188" y="1120775"/>
            <a:ext cx="2359025" cy="46085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0D7FB83-2732-37DF-E91E-94FB08D941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Envanter Ekranı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0E5FC8-9C4F-A55E-39FC-446B22238C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Envanter Ekranı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4E652-46DD-C464-C743-BDCD4CBB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6" y="307731"/>
            <a:ext cx="2068776" cy="399763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A4BE9-D9F2-FB70-C845-27F9AB1F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03" y="307731"/>
            <a:ext cx="2068776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7D9E16-11AB-AC63-C235-61EB014B1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295" y="330045"/>
            <a:ext cx="2068776" cy="3997637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C736000-C4EB-00B0-DFCF-F7228B9B36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List Ekranı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591EE-84C9-15DA-4733-447BD8D2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6" y="307731"/>
            <a:ext cx="2068776" cy="399763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1A983-1576-6DE5-102C-8E94AA80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03" y="307731"/>
            <a:ext cx="2068776" cy="3997637"/>
          </a:xfrm>
          <a:prstGeom prst="rect">
            <a:avLst/>
          </a:prstGeom>
          <a:noFill/>
        </p:spPr>
      </p:pic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BB8276-BEAD-5B0D-2821-4C4083C95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295" y="330045"/>
            <a:ext cx="2068776" cy="3997637"/>
          </a:xfrm>
          <a:prstGeom prst="rect">
            <a:avLst/>
          </a:prstGeom>
          <a:noFill/>
        </p:spPr>
      </p:pic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30A072-6B62-86E0-DFD4-0A813C8C4D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List Ekranı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BF612-5C8E-8B7A-A899-95A5DA80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6" y="307731"/>
            <a:ext cx="2068776" cy="399763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67488F-61C2-AC2A-5521-021FA026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03" y="307731"/>
            <a:ext cx="2068776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5B31EA1-7B30-10FD-BE9B-EE4A00CA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295" y="330045"/>
            <a:ext cx="2068776" cy="3997637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2C4098-0C01-3D48-7E6B-B21D77DC21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List Ekranı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1FD84-1562-829D-A0AF-C1753853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6" y="307731"/>
            <a:ext cx="2068776" cy="399763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AD587-8082-7EF7-4679-F70A25BF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03" y="307731"/>
            <a:ext cx="2068776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17E995-DB89-F051-49F1-ABB322771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295" y="330045"/>
            <a:ext cx="2068776" cy="3997637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3305691-5A04-C9DC-C4FD-70C9B6E9CD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List Ekranı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10EFA-F963-4E04-481E-963767E0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6" y="307731"/>
            <a:ext cx="2068776" cy="399763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C871F-59BF-54F0-79E1-626E884A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03" y="307731"/>
            <a:ext cx="2068776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28BD459-4D1B-9296-4EDF-A3632392C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295" y="330045"/>
            <a:ext cx="2068776" cy="3997637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1B63B2-DE80-46A5-8BB3-840C596B19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List Ekranı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65E4FB-8B07-A1AC-F46B-080766F8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137" y="2426818"/>
            <a:ext cx="2068776" cy="3997637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3F3A7C-38F2-7AA9-D659-C0E907DF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643" y="2426818"/>
            <a:ext cx="2068776" cy="39976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B4AAFF-4FAB-74E3-90A9-A31BB977D0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Değer Kontrolü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203F44-2A2E-7255-F85C-C60B4F8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137" y="2426818"/>
            <a:ext cx="2068776" cy="3997637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20B400-2DD3-FC87-B2E9-03B7F6AE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643" y="2426818"/>
            <a:ext cx="2068776" cy="39976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2DE8DB-F504-4791-9594-451B568B3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65C9DFF-6A5D-E0FC-16C4-7676A8590C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Kullanıcılar Ekranı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43DD8-E900-4EC1-91AB-BFFC63E4B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62541-E571-777F-8155-F83D7D89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891540"/>
            <a:ext cx="2624299" cy="5071110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029EA-45B4-76C0-F67E-2D5E535A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90" y="891540"/>
            <a:ext cx="2624298" cy="507110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F1BD489-F121-C514-9E3A-D946B2FCB5C2}"/>
              </a:ext>
            </a:extLst>
          </p:cNvPr>
          <p:cNvSpPr txBox="1"/>
          <p:nvPr/>
        </p:nvSpPr>
        <p:spPr>
          <a:xfrm>
            <a:off x="832010" y="1714608"/>
            <a:ext cx="5132439" cy="38117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Altıgen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 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yapılı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sağlam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malzemelerden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Sıradan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yapışkan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selobantı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grafit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üzerine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tekrar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tekrar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yapıştırıp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kaldırarak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elde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edildi</a:t>
            </a:r>
          </a:p>
        </p:txBody>
      </p:sp>
      <p:pic>
        <p:nvPicPr>
          <p:cNvPr id="2" name="Resim 2" descr="tel, metal içeren bir resim&#10;&#10;Açıklama otomatik olarak oluşturuldu">
            <a:extLst>
              <a:ext uri="{FF2B5EF4-FFF2-40B4-BE49-F238E27FC236}">
                <a16:creationId xmlns:a16="http://schemas.microsoft.com/office/drawing/2014/main" id="{265848D7-EDC4-6A33-FE32-4EA49F5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6" y="775017"/>
            <a:ext cx="4828707" cy="2450568"/>
          </a:xfrm>
          <a:prstGeom prst="rect">
            <a:avLst/>
          </a:prstGeom>
        </p:spPr>
      </p:pic>
      <p:pic>
        <p:nvPicPr>
          <p:cNvPr id="3" name="Resim 3" descr="tablo, pasta, bardak, tabak içeren bir resim&#10;&#10;Açıklama otomatik olarak oluşturuldu">
            <a:extLst>
              <a:ext uri="{FF2B5EF4-FFF2-40B4-BE49-F238E27FC236}">
                <a16:creationId xmlns:a16="http://schemas.microsoft.com/office/drawing/2014/main" id="{3684933B-8D66-26FB-1E89-331B7F85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08" y="3520086"/>
            <a:ext cx="4060508" cy="271038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DF83FA6-A1B2-59ED-F56F-731AFFA1BFFD}"/>
              </a:ext>
            </a:extLst>
          </p:cNvPr>
          <p:cNvSpPr txBox="1"/>
          <p:nvPr/>
        </p:nvSpPr>
        <p:spPr>
          <a:xfrm>
            <a:off x="829519" y="1475772"/>
            <a:ext cx="4340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GRAPHEN</a:t>
            </a:r>
          </a:p>
        </p:txBody>
      </p:sp>
    </p:spTree>
    <p:extLst>
      <p:ext uri="{BB962C8B-B14F-4D97-AF65-F5344CB8AC3E}">
        <p14:creationId xmlns:p14="http://schemas.microsoft.com/office/powerpoint/2010/main" val="2820754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4DAA8-5763-83A6-AA53-ED5920FA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20775"/>
            <a:ext cx="2359025" cy="460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92BEFB-4D27-4A2C-8FD1-CD336E0D9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8" y="1120775"/>
            <a:ext cx="2359025" cy="4608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976AA-F8FF-0068-F96D-E23568801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88" y="1120775"/>
            <a:ext cx="2359025" cy="46085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F4BB02-73A5-146E-EEB6-18BE2167B5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Sayfa Yetkilendirilmesi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D1A33813-794C-90A3-34E7-512BE2CE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663339"/>
            <a:ext cx="6391533" cy="35313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10B1493-B077-67E5-8947-80529CFA9485}"/>
              </a:ext>
            </a:extLst>
          </p:cNvPr>
          <p:cNvSpPr txBox="1"/>
          <p:nvPr/>
        </p:nvSpPr>
        <p:spPr>
          <a:xfrm>
            <a:off x="767160" y="1787471"/>
            <a:ext cx="3797113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 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Tek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katmanlı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(SWCNT)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da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çok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katmanlı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(MWCNT)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Yüksek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Emicilik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; Gaz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Sıvı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arıtma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Yüksek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Termal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Elektriksel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İletkenlik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Mükemmel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Gerilme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Mukavemeti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FD9D780-98A5-BCEE-DDA4-6A54DB6647C8}"/>
              </a:ext>
            </a:extLst>
          </p:cNvPr>
          <p:cNvSpPr txBox="1"/>
          <p:nvPr/>
        </p:nvSpPr>
        <p:spPr>
          <a:xfrm>
            <a:off x="767070" y="1147822"/>
            <a:ext cx="2662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KARBON NANOTÜP</a:t>
            </a:r>
          </a:p>
        </p:txBody>
      </p:sp>
    </p:spTree>
    <p:extLst>
      <p:ext uri="{BB962C8B-B14F-4D97-AF65-F5344CB8AC3E}">
        <p14:creationId xmlns:p14="http://schemas.microsoft.com/office/powerpoint/2010/main" val="110358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AA979B0-4062-4F2D-8410-EB5084A6F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E8ADEF-DA03-407C-81EB-B5ECE8448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183118F-EAB8-4813-A448-5EC60FF75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0D8352-8EE2-4390-95C6-5462EFE8C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D0A7D9-D2D7-4057-AFE3-13333354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6C6EE3-301D-4744-870D-5AC3DAB8C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AB51E2E-AFE1-46C7-BFC5-69E0F5A29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F88CA023-D37B-44A7-B3A6-C6A36AAB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650DE4B-DDC6-4A96-A1D1-753C0728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E9B79AA0-183D-4601-A7F2-A50A28A8E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F03ED98-831F-4563-BEB3-C67C31E3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40B773-7B09-4CA5-ACEF-6D809497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680A730-D307-4619-A089-699C8994C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00913" y="588083"/>
            <a:ext cx="6053670" cy="5681834"/>
          </a:xfrm>
          <a:custGeom>
            <a:avLst/>
            <a:gdLst>
              <a:gd name="connsiteX0" fmla="*/ 6053670 w 6053670"/>
              <a:gd name="connsiteY0" fmla="*/ 1098 h 5681834"/>
              <a:gd name="connsiteX1" fmla="*/ 6053670 w 6053670"/>
              <a:gd name="connsiteY1" fmla="*/ 1012899 h 5681834"/>
              <a:gd name="connsiteX2" fmla="*/ 6053670 w 6053670"/>
              <a:gd name="connsiteY2" fmla="*/ 1254558 h 5681834"/>
              <a:gd name="connsiteX3" fmla="*/ 6053670 w 6053670"/>
              <a:gd name="connsiteY3" fmla="*/ 5681834 h 5681834"/>
              <a:gd name="connsiteX4" fmla="*/ 0 w 6053670"/>
              <a:gd name="connsiteY4" fmla="*/ 5681834 h 5681834"/>
              <a:gd name="connsiteX5" fmla="*/ 0 w 6053670"/>
              <a:gd name="connsiteY5" fmla="*/ 1249853 h 5681834"/>
              <a:gd name="connsiteX6" fmla="*/ 0 w 6053670"/>
              <a:gd name="connsiteY6" fmla="*/ 1012899 h 5681834"/>
              <a:gd name="connsiteX7" fmla="*/ 0 w 6053670"/>
              <a:gd name="connsiteY7" fmla="*/ 0 h 5681834"/>
              <a:gd name="connsiteX8" fmla="*/ 35717 w 6053670"/>
              <a:gd name="connsiteY8" fmla="*/ 5488 h 5681834"/>
              <a:gd name="connsiteX9" fmla="*/ 140445 w 6053670"/>
              <a:gd name="connsiteY9" fmla="*/ 21641 h 5681834"/>
              <a:gd name="connsiteX10" fmla="*/ 216722 w 6053670"/>
              <a:gd name="connsiteY10" fmla="*/ 32932 h 5681834"/>
              <a:gd name="connsiteX11" fmla="*/ 307527 w 6053670"/>
              <a:gd name="connsiteY11" fmla="*/ 44850 h 5681834"/>
              <a:gd name="connsiteX12" fmla="*/ 415282 w 6053670"/>
              <a:gd name="connsiteY12" fmla="*/ 59121 h 5681834"/>
              <a:gd name="connsiteX13" fmla="*/ 534539 w 6053670"/>
              <a:gd name="connsiteY13" fmla="*/ 74175 h 5681834"/>
              <a:gd name="connsiteX14" fmla="*/ 668931 w 6053670"/>
              <a:gd name="connsiteY14" fmla="*/ 90014 h 5681834"/>
              <a:gd name="connsiteX15" fmla="*/ 815430 w 6053670"/>
              <a:gd name="connsiteY15" fmla="*/ 106794 h 5681834"/>
              <a:gd name="connsiteX16" fmla="*/ 974641 w 6053670"/>
              <a:gd name="connsiteY16" fmla="*/ 123574 h 5681834"/>
              <a:gd name="connsiteX17" fmla="*/ 1144144 w 6053670"/>
              <a:gd name="connsiteY17" fmla="*/ 140667 h 5681834"/>
              <a:gd name="connsiteX18" fmla="*/ 1326965 w 6053670"/>
              <a:gd name="connsiteY18" fmla="*/ 156506 h 5681834"/>
              <a:gd name="connsiteX19" fmla="*/ 1518261 w 6053670"/>
              <a:gd name="connsiteY19" fmla="*/ 171717 h 5681834"/>
              <a:gd name="connsiteX20" fmla="*/ 1720453 w 6053670"/>
              <a:gd name="connsiteY20" fmla="*/ 185518 h 5681834"/>
              <a:gd name="connsiteX21" fmla="*/ 1931121 w 6053670"/>
              <a:gd name="connsiteY21" fmla="*/ 198690 h 5681834"/>
              <a:gd name="connsiteX22" fmla="*/ 2150869 w 6053670"/>
              <a:gd name="connsiteY22" fmla="*/ 211079 h 5681834"/>
              <a:gd name="connsiteX23" fmla="*/ 2263467 w 6053670"/>
              <a:gd name="connsiteY23" fmla="*/ 215470 h 5681834"/>
              <a:gd name="connsiteX24" fmla="*/ 2378487 w 6053670"/>
              <a:gd name="connsiteY24" fmla="*/ 220332 h 5681834"/>
              <a:gd name="connsiteX25" fmla="*/ 2495323 w 6053670"/>
              <a:gd name="connsiteY25" fmla="*/ 224879 h 5681834"/>
              <a:gd name="connsiteX26" fmla="*/ 2612764 w 6053670"/>
              <a:gd name="connsiteY26" fmla="*/ 227859 h 5681834"/>
              <a:gd name="connsiteX27" fmla="*/ 2732627 w 6053670"/>
              <a:gd name="connsiteY27" fmla="*/ 230525 h 5681834"/>
              <a:gd name="connsiteX28" fmla="*/ 2853700 w 6053670"/>
              <a:gd name="connsiteY28" fmla="*/ 233348 h 5681834"/>
              <a:gd name="connsiteX29" fmla="*/ 2977195 w 6053670"/>
              <a:gd name="connsiteY29" fmla="*/ 235229 h 5681834"/>
              <a:gd name="connsiteX30" fmla="*/ 3101901 w 6053670"/>
              <a:gd name="connsiteY30" fmla="*/ 235229 h 5681834"/>
              <a:gd name="connsiteX31" fmla="*/ 3227817 w 6053670"/>
              <a:gd name="connsiteY31" fmla="*/ 236170 h 5681834"/>
              <a:gd name="connsiteX32" fmla="*/ 3354944 w 6053670"/>
              <a:gd name="connsiteY32" fmla="*/ 235229 h 5681834"/>
              <a:gd name="connsiteX33" fmla="*/ 3483887 w 6053670"/>
              <a:gd name="connsiteY33" fmla="*/ 233348 h 5681834"/>
              <a:gd name="connsiteX34" fmla="*/ 3612830 w 6053670"/>
              <a:gd name="connsiteY34" fmla="*/ 231623 h 5681834"/>
              <a:gd name="connsiteX35" fmla="*/ 3743590 w 6053670"/>
              <a:gd name="connsiteY35" fmla="*/ 227859 h 5681834"/>
              <a:gd name="connsiteX36" fmla="*/ 3875560 w 6053670"/>
              <a:gd name="connsiteY36" fmla="*/ 223938 h 5681834"/>
              <a:gd name="connsiteX37" fmla="*/ 4007530 w 6053670"/>
              <a:gd name="connsiteY37" fmla="*/ 219391 h 5681834"/>
              <a:gd name="connsiteX38" fmla="*/ 4140710 w 6053670"/>
              <a:gd name="connsiteY38" fmla="*/ 212961 h 5681834"/>
              <a:gd name="connsiteX39" fmla="*/ 4275102 w 6053670"/>
              <a:gd name="connsiteY39" fmla="*/ 205277 h 5681834"/>
              <a:gd name="connsiteX40" fmla="*/ 4410098 w 6053670"/>
              <a:gd name="connsiteY40" fmla="*/ 197907 h 5681834"/>
              <a:gd name="connsiteX41" fmla="*/ 4545096 w 6053670"/>
              <a:gd name="connsiteY41" fmla="*/ 188498 h 5681834"/>
              <a:gd name="connsiteX42" fmla="*/ 4681909 w 6053670"/>
              <a:gd name="connsiteY42" fmla="*/ 177207 h 5681834"/>
              <a:gd name="connsiteX43" fmla="*/ 4816905 w 6053670"/>
              <a:gd name="connsiteY43" fmla="*/ 165916 h 5681834"/>
              <a:gd name="connsiteX44" fmla="*/ 4954323 w 6053670"/>
              <a:gd name="connsiteY44" fmla="*/ 152899 h 5681834"/>
              <a:gd name="connsiteX45" fmla="*/ 5092347 w 6053670"/>
              <a:gd name="connsiteY45" fmla="*/ 138629 h 5681834"/>
              <a:gd name="connsiteX46" fmla="*/ 5228555 w 6053670"/>
              <a:gd name="connsiteY46" fmla="*/ 123574 h 5681834"/>
              <a:gd name="connsiteX47" fmla="*/ 5366578 w 6053670"/>
              <a:gd name="connsiteY47" fmla="*/ 106010 h 5681834"/>
              <a:gd name="connsiteX48" fmla="*/ 5503997 w 6053670"/>
              <a:gd name="connsiteY48" fmla="*/ 87192 h 5681834"/>
              <a:gd name="connsiteX49" fmla="*/ 5642020 w 6053670"/>
              <a:gd name="connsiteY49" fmla="*/ 68530 h 5681834"/>
              <a:gd name="connsiteX50" fmla="*/ 5779438 w 6053670"/>
              <a:gd name="connsiteY50" fmla="*/ 46733 h 5681834"/>
              <a:gd name="connsiteX51" fmla="*/ 5916251 w 6053670"/>
              <a:gd name="connsiteY51" fmla="*/ 24464 h 568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681834">
                <a:moveTo>
                  <a:pt x="6053670" y="1098"/>
                </a:moveTo>
                <a:lnTo>
                  <a:pt x="6053670" y="1012899"/>
                </a:lnTo>
                <a:lnTo>
                  <a:pt x="6053670" y="1254558"/>
                </a:lnTo>
                <a:lnTo>
                  <a:pt x="6053670" y="5681834"/>
                </a:lnTo>
                <a:lnTo>
                  <a:pt x="0" y="5681834"/>
                </a:lnTo>
                <a:lnTo>
                  <a:pt x="0" y="1249853"/>
                </a:lnTo>
                <a:lnTo>
                  <a:pt x="0" y="101289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9768AB41-1F45-4D7D-8E9F-F32F00C1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22CC7380-78F8-4871-A3DB-C4F04F39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59838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1BF14F8-9B03-F600-8276-A65F5A14131E}"/>
              </a:ext>
            </a:extLst>
          </p:cNvPr>
          <p:cNvSpPr txBox="1"/>
          <p:nvPr/>
        </p:nvSpPr>
        <p:spPr>
          <a:xfrm>
            <a:off x="639098" y="647194"/>
            <a:ext cx="5373877" cy="7886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31166"/>
              </a:buClr>
              <a:buSzPct val="8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PDMS (Polydimethylsiloxane)</a:t>
            </a:r>
          </a:p>
        </p:txBody>
      </p:sp>
      <p:pic>
        <p:nvPicPr>
          <p:cNvPr id="3" name="Resim 3" descr="metin, iç mekan, mutfak aleti içeren bir resim&#10;&#10;Açıklama otomatik olarak oluşturuldu">
            <a:extLst>
              <a:ext uri="{FF2B5EF4-FFF2-40B4-BE49-F238E27FC236}">
                <a16:creationId xmlns:a16="http://schemas.microsoft.com/office/drawing/2014/main" id="{DC756FA8-0CA0-9D62-3223-3A013A6AB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15" r="-1" b="31815"/>
          <a:stretch/>
        </p:blipFill>
        <p:spPr>
          <a:xfrm>
            <a:off x="6633676" y="645107"/>
            <a:ext cx="4909867" cy="328434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4FA2E53-B132-494A-BD39-D0FF6158E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F73BA26-9543-BE94-D9A4-2019F549A232}"/>
              </a:ext>
            </a:extLst>
          </p:cNvPr>
          <p:cNvSpPr txBox="1"/>
          <p:nvPr/>
        </p:nvSpPr>
        <p:spPr>
          <a:xfrm>
            <a:off x="639098" y="1199536"/>
            <a:ext cx="5373877" cy="50309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Geniş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molar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hacim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Düşük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kohezif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enerji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Düşük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yoğunluk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Yüksek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esneklik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Görünür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UV 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ışığına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karşı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saydam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Kimyasal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fiziksel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etkilere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karşı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etkisiz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(inert)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Toksik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olmaması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6AD89F10-7CC3-B7E5-D7DB-2513EEA1E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6" r="14188" b="-4"/>
          <a:stretch/>
        </p:blipFill>
        <p:spPr>
          <a:xfrm>
            <a:off x="6633676" y="4095905"/>
            <a:ext cx="2358033" cy="2137077"/>
          </a:xfrm>
          <a:prstGeom prst="rect">
            <a:avLst/>
          </a:prstGeom>
        </p:spPr>
      </p:pic>
      <p:pic>
        <p:nvPicPr>
          <p:cNvPr id="4" name="Resim 4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E5F31EC4-1733-7D49-B8B2-D04F12F88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47" r="-3" b="28204"/>
          <a:stretch/>
        </p:blipFill>
        <p:spPr>
          <a:xfrm>
            <a:off x="9155160" y="4095374"/>
            <a:ext cx="2388383" cy="21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44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769DE1F-329C-5886-8046-66BAF81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7" y="3107702"/>
            <a:ext cx="3517119" cy="3051100"/>
          </a:xfrm>
          <a:prstGeom prst="rect">
            <a:avLst/>
          </a:prstGeom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061A7391-9D27-938D-7AD5-FA862514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 t="7101" r="432" b="10651"/>
          <a:stretch/>
        </p:blipFill>
        <p:spPr>
          <a:xfrm>
            <a:off x="4441432" y="3947547"/>
            <a:ext cx="3309788" cy="1374702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03232E75-4F9D-9209-39B8-EB5D85E04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4" r="7865"/>
          <a:stretch/>
        </p:blipFill>
        <p:spPr>
          <a:xfrm>
            <a:off x="7796031" y="3653749"/>
            <a:ext cx="3310218" cy="195648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236A691-9B8D-7A94-03F6-7C709D264EC0}"/>
              </a:ext>
            </a:extLst>
          </p:cNvPr>
          <p:cNvSpPr txBox="1"/>
          <p:nvPr/>
        </p:nvSpPr>
        <p:spPr>
          <a:xfrm>
            <a:off x="495737" y="1247490"/>
            <a:ext cx="3245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Percolation</a:t>
            </a: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Threshold</a:t>
            </a: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C7A72EB-6C2C-7FBE-CDFF-5CB8101E275A}"/>
              </a:ext>
            </a:extLst>
          </p:cNvPr>
          <p:cNvSpPr txBox="1"/>
          <p:nvPr/>
        </p:nvSpPr>
        <p:spPr>
          <a:xfrm>
            <a:off x="4475367" y="1712607"/>
            <a:ext cx="3245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Quantum </a:t>
            </a:r>
            <a:r>
              <a:rPr kumimoji="0" lang="tr-TR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Tunneling</a:t>
            </a: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FFEF18A-3991-C77C-95E5-6AD859FACE24}"/>
              </a:ext>
            </a:extLst>
          </p:cNvPr>
          <p:cNvSpPr txBox="1"/>
          <p:nvPr/>
        </p:nvSpPr>
        <p:spPr>
          <a:xfrm>
            <a:off x="8352777" y="1247489"/>
            <a:ext cx="3245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Piezoresistivity</a:t>
            </a: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3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5F5641F-8798-DD05-941E-827D1F0CB046}"/>
              </a:ext>
            </a:extLst>
          </p:cNvPr>
          <p:cNvSpPr txBox="1"/>
          <p:nvPr/>
        </p:nvSpPr>
        <p:spPr>
          <a:xfrm>
            <a:off x="961371" y="177260"/>
            <a:ext cx="449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UMUT ASLAN 170219024</a:t>
            </a:r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6D22A36-0098-5E78-FBA1-69F47A548B30}"/>
              </a:ext>
            </a:extLst>
          </p:cNvPr>
          <p:cNvSpPr txBox="1"/>
          <p:nvPr/>
        </p:nvSpPr>
        <p:spPr>
          <a:xfrm>
            <a:off x="6096000" y="5677672"/>
            <a:ext cx="590126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tx1"/>
                </a:solidFill>
              </a:rPr>
              <a:t>Buradan sonra Basınç Sensörünün Fabrikasyonuna odaklanacağız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2BDA1BB-2B45-CE61-939B-D8F45D623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84"/>
          <a:stretch/>
        </p:blipFill>
        <p:spPr>
          <a:xfrm>
            <a:off x="616002" y="823591"/>
            <a:ext cx="5098997" cy="5755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4360B03-FCEA-5D17-19D1-FD5B0CDB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12" y="1555485"/>
            <a:ext cx="4619786" cy="3747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81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3DAD13-BDE5-B345-89F7-48ED267DD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37" y="245329"/>
            <a:ext cx="5109596" cy="63673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3132D81-503A-5819-0F64-10C5775FC88C}"/>
              </a:ext>
            </a:extLst>
          </p:cNvPr>
          <p:cNvSpPr txBox="1"/>
          <p:nvPr/>
        </p:nvSpPr>
        <p:spPr>
          <a:xfrm>
            <a:off x="7211027" y="1395546"/>
            <a:ext cx="4710896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tx1"/>
                </a:solidFill>
              </a:rPr>
              <a:t>Üreteceğimiz basınç sensörü </a:t>
            </a:r>
            <a:r>
              <a:rPr lang="tr-TR" sz="2400" dirty="0" err="1">
                <a:solidFill>
                  <a:schemeClr val="tx1"/>
                </a:solidFill>
              </a:rPr>
              <a:t>piezoresistivity</a:t>
            </a:r>
            <a:r>
              <a:rPr lang="tr-TR" sz="2400" dirty="0">
                <a:solidFill>
                  <a:schemeClr val="tx1"/>
                </a:solidFill>
              </a:rPr>
              <a:t> etkisini kullanır.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649CAD1-A27B-EA2D-718B-8C54DC8B424E}"/>
              </a:ext>
            </a:extLst>
          </p:cNvPr>
          <p:cNvSpPr txBox="1"/>
          <p:nvPr/>
        </p:nvSpPr>
        <p:spPr>
          <a:xfrm>
            <a:off x="7211027" y="2567866"/>
            <a:ext cx="4710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Literatürde de benzerleri bulunan çalışmalar incelendikten sonra bazı komponentlerin </a:t>
            </a:r>
          </a:p>
          <a:p>
            <a:r>
              <a:rPr lang="tr-TR" sz="2400" dirty="0"/>
              <a:t>(PDMS-CNT-GRAPHENE) </a:t>
            </a:r>
          </a:p>
          <a:p>
            <a:r>
              <a:rPr lang="tr-TR" sz="2400" dirty="0"/>
              <a:t>birlikte etkileşmelerinden sonra oluşan matrislerin iletkenliğinden faydalanılmıştır.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166592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513</Words>
  <Application>Microsoft Office PowerPoint</Application>
  <PresentationFormat>Geniş ekran</PresentationFormat>
  <Paragraphs>134</Paragraphs>
  <Slides>40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4</vt:i4>
      </vt:variant>
      <vt:variant>
        <vt:lpstr>Slayt Başlıkları</vt:lpstr>
      </vt:variant>
      <vt:variant>
        <vt:i4>40</vt:i4>
      </vt:variant>
    </vt:vector>
  </HeadingPairs>
  <TitlesOfParts>
    <vt:vector size="54" baseType="lpstr">
      <vt:lpstr>Arial</vt:lpstr>
      <vt:lpstr>Calibri</vt:lpstr>
      <vt:lpstr>Calibri (Body)</vt:lpstr>
      <vt:lpstr>Calibri Light</vt:lpstr>
      <vt:lpstr>Century Gothic</vt:lpstr>
      <vt:lpstr>Liberation Sans</vt:lpstr>
      <vt:lpstr>Liberation Serif</vt:lpstr>
      <vt:lpstr>Times New Roman</vt:lpstr>
      <vt:lpstr>Wingdings 2</vt:lpstr>
      <vt:lpstr>Wingdings 3</vt:lpstr>
      <vt:lpstr>İyon</vt:lpstr>
      <vt:lpstr>Ion Boardroom</vt:lpstr>
      <vt:lpstr>Quotable</vt:lpstr>
      <vt:lpstr>Default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Yapılan sensörlerden Arduino aracılığıyla veri alma</vt:lpstr>
      <vt:lpstr>Yapılan sensörlerin ayakkabı tabanına yerleştirilmesi </vt:lpstr>
      <vt:lpstr>Yapılan sensörlerin Arduino ile ölçülmesi ve bluetooth yardımıyla bilgisayara aktarılması</vt:lpstr>
      <vt:lpstr>PowerPoint Sunusu</vt:lpstr>
      <vt:lpstr>Processing programını kullanarak görselleştirme</vt:lpstr>
      <vt:lpstr>Processing programını kullanarak görselleştirme</vt:lpstr>
      <vt:lpstr>PowerPoint Sunusu</vt:lpstr>
      <vt:lpstr>Uygulama Giriş ve Kayıt Ekranı</vt:lpstr>
      <vt:lpstr>Uygulama Ana Sayfası</vt:lpstr>
      <vt:lpstr>Laboratuvarda Bulunma Durumu</vt:lpstr>
      <vt:lpstr>Cihaz Durumları</vt:lpstr>
      <vt:lpstr>Cihaz Durumları</vt:lpstr>
      <vt:lpstr>Log Ekranı</vt:lpstr>
      <vt:lpstr>Envanter Ekranı</vt:lpstr>
      <vt:lpstr>Envanter Ekranı</vt:lpstr>
      <vt:lpstr>Envanter Ekranı</vt:lpstr>
      <vt:lpstr>Check List Ekranı</vt:lpstr>
      <vt:lpstr>Check List Ekranı</vt:lpstr>
      <vt:lpstr>Check List Ekranı</vt:lpstr>
      <vt:lpstr>Check List Ekranı</vt:lpstr>
      <vt:lpstr>Check List Ekranı</vt:lpstr>
      <vt:lpstr>Değer Kontrolü</vt:lpstr>
      <vt:lpstr>Kullanıcılar Ekranı</vt:lpstr>
      <vt:lpstr>Sayfa Yetkilendirilmesi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Umut Aslan</dc:creator>
  <cp:lastModifiedBy>Umut Aslan</cp:lastModifiedBy>
  <cp:revision>6</cp:revision>
  <dcterms:created xsi:type="dcterms:W3CDTF">2022-12-07T17:49:40Z</dcterms:created>
  <dcterms:modified xsi:type="dcterms:W3CDTF">2022-12-07T21:18:54Z</dcterms:modified>
</cp:coreProperties>
</file>